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7" r:id="rId2"/>
    <p:sldId id="361" r:id="rId3"/>
    <p:sldId id="258" r:id="rId4"/>
    <p:sldId id="259" r:id="rId5"/>
    <p:sldId id="362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363" r:id="rId14"/>
    <p:sldId id="268" r:id="rId15"/>
    <p:sldId id="269" r:id="rId16"/>
    <p:sldId id="270" r:id="rId17"/>
    <p:sldId id="364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65" r:id="rId26"/>
    <p:sldId id="281" r:id="rId27"/>
    <p:sldId id="282" r:id="rId28"/>
    <p:sldId id="283" r:id="rId29"/>
    <p:sldId id="284" r:id="rId30"/>
    <p:sldId id="285" r:id="rId31"/>
    <p:sldId id="286" r:id="rId32"/>
    <p:sldId id="366" r:id="rId33"/>
    <p:sldId id="288" r:id="rId34"/>
    <p:sldId id="289" r:id="rId35"/>
    <p:sldId id="290" r:id="rId36"/>
    <p:sldId id="291" r:id="rId37"/>
    <p:sldId id="292" r:id="rId38"/>
    <p:sldId id="367" r:id="rId39"/>
    <p:sldId id="294" r:id="rId40"/>
    <p:sldId id="295" r:id="rId41"/>
    <p:sldId id="296" r:id="rId42"/>
    <p:sldId id="297" r:id="rId43"/>
    <p:sldId id="368" r:id="rId44"/>
    <p:sldId id="299" r:id="rId45"/>
    <p:sldId id="300" r:id="rId46"/>
    <p:sldId id="301" r:id="rId47"/>
    <p:sldId id="302" r:id="rId48"/>
    <p:sldId id="303" r:id="rId49"/>
    <p:sldId id="304" r:id="rId50"/>
    <p:sldId id="369" r:id="rId51"/>
    <p:sldId id="306" r:id="rId52"/>
    <p:sldId id="307" r:id="rId53"/>
    <p:sldId id="308" r:id="rId54"/>
    <p:sldId id="309" r:id="rId55"/>
    <p:sldId id="310" r:id="rId56"/>
    <p:sldId id="311" r:id="rId57"/>
    <p:sldId id="370" r:id="rId58"/>
    <p:sldId id="313" r:id="rId59"/>
    <p:sldId id="314" r:id="rId60"/>
    <p:sldId id="315" r:id="rId61"/>
    <p:sldId id="316" r:id="rId62"/>
    <p:sldId id="371" r:id="rId63"/>
    <p:sldId id="318" r:id="rId64"/>
    <p:sldId id="319" r:id="rId65"/>
    <p:sldId id="320" r:id="rId66"/>
    <p:sldId id="321" r:id="rId67"/>
    <p:sldId id="372" r:id="rId68"/>
    <p:sldId id="322" r:id="rId69"/>
    <p:sldId id="323" r:id="rId70"/>
    <p:sldId id="324" r:id="rId71"/>
    <p:sldId id="373" r:id="rId72"/>
    <p:sldId id="326" r:id="rId73"/>
    <p:sldId id="327" r:id="rId74"/>
    <p:sldId id="328" r:id="rId75"/>
    <p:sldId id="329" r:id="rId76"/>
    <p:sldId id="330" r:id="rId77"/>
    <p:sldId id="374" r:id="rId78"/>
    <p:sldId id="332" r:id="rId79"/>
    <p:sldId id="333" r:id="rId80"/>
    <p:sldId id="334" r:id="rId81"/>
    <p:sldId id="335" r:id="rId82"/>
    <p:sldId id="336" r:id="rId83"/>
    <p:sldId id="337" r:id="rId84"/>
    <p:sldId id="375" r:id="rId85"/>
    <p:sldId id="339" r:id="rId86"/>
    <p:sldId id="340" r:id="rId87"/>
    <p:sldId id="341" r:id="rId88"/>
    <p:sldId id="342" r:id="rId89"/>
    <p:sldId id="343" r:id="rId90"/>
    <p:sldId id="376" r:id="rId91"/>
    <p:sldId id="345" r:id="rId92"/>
    <p:sldId id="346" r:id="rId93"/>
    <p:sldId id="347" r:id="rId94"/>
    <p:sldId id="348" r:id="rId95"/>
    <p:sldId id="349" r:id="rId96"/>
    <p:sldId id="377" r:id="rId97"/>
    <p:sldId id="351" r:id="rId98"/>
    <p:sldId id="352" r:id="rId99"/>
    <p:sldId id="353" r:id="rId100"/>
    <p:sldId id="354" r:id="rId101"/>
    <p:sldId id="355" r:id="rId102"/>
    <p:sldId id="378" r:id="rId103"/>
    <p:sldId id="357" r:id="rId104"/>
    <p:sldId id="358" r:id="rId105"/>
    <p:sldId id="379" r:id="rId106"/>
    <p:sldId id="359" r:id="rId107"/>
    <p:sldId id="360" r:id="rId10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9"/>
      <p:bold r:id="rId110"/>
      <p:italic r:id="rId111"/>
      <p:boldItalic r:id="rId1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E74"/>
    <a:srgbClr val="FFF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3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4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font" Target="fonts/font2.fntdata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1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1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2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2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3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3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8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7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5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1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9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F7BCC-458E-5A41-9B4F-04877E499AC1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4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4950"/>
            <a:ext cx="8229600" cy="369210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to the promises of peace, protection, contentment,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happiness…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“The wise man will hear.” 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69521"/>
            <a:ext cx="9144000" cy="42059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Where We Begin: The Fear of the Lord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8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28765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Meditate and Memorize: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“If you have been foolish in exalting yourself, Or if you have devised evil, put your hand to your mouth.”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Proverbs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30:32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33350"/>
            <a:ext cx="9144000" cy="76200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Illuminating Our World:                                              Absolutes From God In The Observations Of Man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63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136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to Consider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6925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of mind is reflected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vv. 2–4?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God grant the two things requested in v. 8? (Prove your answer).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observations of the activities of the ant, badger, locust, and spider to wisdom in the life of man.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33350"/>
            <a:ext cx="9144000" cy="76200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Illuminating Our World:                                              Absolutes From God In The Observations Of Man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0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419" y="1697288"/>
            <a:ext cx="4209331" cy="148406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E6DE74"/>
                </a:solidFill>
              </a:rPr>
              <a:t>Reputation: </a:t>
            </a:r>
            <a:br>
              <a:rPr lang="en-US" sz="3200" dirty="0" smtClean="0">
                <a:solidFill>
                  <a:srgbClr val="E6DE74"/>
                </a:solidFill>
              </a:rPr>
            </a:br>
            <a:r>
              <a:rPr lang="en-US" sz="3200" dirty="0" smtClean="0">
                <a:solidFill>
                  <a:srgbClr val="E6DE74"/>
                </a:solidFill>
              </a:rPr>
              <a:t>The Fruit Of Your Labor</a:t>
            </a:r>
            <a:r>
              <a:rPr lang="en-US" sz="3200" dirty="0">
                <a:solidFill>
                  <a:srgbClr val="E6DE74"/>
                </a:solidFill>
              </a:rPr>
              <a:t/>
            </a:r>
            <a:br>
              <a:rPr lang="en-US" sz="3200" dirty="0">
                <a:solidFill>
                  <a:srgbClr val="E6DE74"/>
                </a:solidFill>
              </a:rPr>
            </a:br>
            <a:r>
              <a:rPr lang="en-US" sz="3200" dirty="0" smtClean="0">
                <a:solidFill>
                  <a:srgbClr val="E6DE74"/>
                </a:solidFill>
              </a:rPr>
              <a:t>Proverbs 31</a:t>
            </a:r>
            <a:endParaRPr lang="en-US" sz="3200" b="1" dirty="0">
              <a:solidFill>
                <a:srgbClr val="E6D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3340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678"/>
            <a:ext cx="8229600" cy="2265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Solidify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Relationship with Wisdom - Judge Righteously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31:1-9)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48315"/>
            <a:ext cx="8477250" cy="32397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Avoid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Immorality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(v.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Avoid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Intoxicants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(vv.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4-7)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Be Compassionate and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Merciful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(vv.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8-9) </a:t>
            </a:r>
          </a:p>
          <a:p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8124"/>
            <a:ext cx="9144000" cy="457201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Reputation: The Fruit Of Your Labor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78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7305"/>
            <a:ext cx="8229600" cy="193718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Value of the Virtuous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31:10-31)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875" y="2432051"/>
            <a:ext cx="504825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Trustworthy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Diligent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vv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13-15)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Perceptive (vv.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16-18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Benevolent (vv.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8124"/>
            <a:ext cx="9144000" cy="457201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Reputation: The Fruit Of Your Labor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42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7305"/>
            <a:ext cx="8229600" cy="193718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Value of the Virtuous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31:10-31)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438" y="2432051"/>
            <a:ext cx="5953125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Courageous (v.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 self-serving (v.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optimistic (v.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Edifying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speech (v. 26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8124"/>
            <a:ext cx="9144000" cy="457201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Reputation: The Fruit Of Your Labor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6590"/>
            <a:ext cx="8229600" cy="31887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Meditate and Memorize: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“Charm is deceitful and beauty is passing, But a woman who fears the Lord, she shall be praised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Proverbs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31:30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8124"/>
            <a:ext cx="9144000" cy="457201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Reputation: The Fruit Of Your Labor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72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326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to Consider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7321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the three admonitions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vv.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3-9 summarize?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you consider the most notable qualities of the virtuous woman?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prepared to discuss what you consider the most significant benefit you have drawn from your study of the book of Proverbs.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8124"/>
            <a:ext cx="9144000" cy="457201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Reputation: The Fruit Of Your Labor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7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433"/>
            <a:ext cx="8229600" cy="265693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Memorize and meditate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“My son, if sinners entice you do not consent.”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Proverbs 1:10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69521"/>
            <a:ext cx="9144000" cy="42059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Where We Begin: The Fear of the Lord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7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254"/>
            <a:ext cx="8229600" cy="5462833"/>
          </a:xfrm>
        </p:spPr>
        <p:txBody>
          <a:bodyPr>
            <a:no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determines the difference between the foolish and the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wise?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criminal activity today mirrors that mentioned in verse 14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is the response of the wise to those who attempt to involve us in things that are wrong? 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Why will God not answer those in trouble in verses 28-30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 light of the things God has revealed in this study, how will you respond in prayer to Him?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69521"/>
            <a:ext cx="9144000" cy="42059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Where We Begin: The Fear of the Lord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60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419" y="1678239"/>
            <a:ext cx="5533306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E6D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Storehouse for Wisdom: </a:t>
            </a:r>
            <a:br>
              <a:rPr lang="en-US" sz="3200" dirty="0">
                <a:solidFill>
                  <a:srgbClr val="E6DE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E6D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Good and Honest </a:t>
            </a:r>
            <a:r>
              <a:rPr lang="en-US" sz="3200" dirty="0" smtClean="0">
                <a:solidFill>
                  <a:srgbClr val="E6D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endParaRPr lang="en-US" sz="3200" dirty="0">
              <a:solidFill>
                <a:srgbClr val="E6D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423"/>
            <a:ext cx="8229600" cy="1720177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Prerequisite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Obtaining Wisdom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from God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Proverbs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2:1-9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820" y="2899991"/>
            <a:ext cx="8746361" cy="37848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Receive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value the commands (v.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Listen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apply wisdom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 (v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Diligently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seek to make proper decisions (v.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Search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truth above all else (v. 4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we will receive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                                       and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knowledge (v. 5).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69521"/>
            <a:ext cx="9144000" cy="42059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Storehouse For Wisdom: A Good &amp; Honest Heart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3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436"/>
            <a:ext cx="8229600" cy="222907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Wisdom of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God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Your Heart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Proverbs 2:10-22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418" y="3193948"/>
            <a:ext cx="7001164" cy="3149456"/>
          </a:xfrm>
        </p:spPr>
        <p:txBody>
          <a:bodyPr/>
          <a:lstStyle/>
          <a:p>
            <a:pPr marL="0" indent="0" algn="ctr">
              <a:buNone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When we adopt the proper attitude toward God and His word He transforms our life.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69521"/>
            <a:ext cx="9144000" cy="42059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Storehouse For Wisdom: A Good &amp; Honest Heart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1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162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discuss five things required in order to obtain wisdom.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we prevent being led down the road with the unrighteous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Define moral courage.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69521"/>
            <a:ext cx="9144000" cy="42059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Storehouse For Wisdom: A Good &amp; Honest Heart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41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419" y="1649664"/>
            <a:ext cx="6342931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rgbClr val="E6DE74"/>
                </a:solidFill>
              </a:rPr>
              <a:t>The Benefit of </a:t>
            </a:r>
            <a:r>
              <a:rPr lang="en-US" sz="3200" dirty="0" smtClean="0">
                <a:solidFill>
                  <a:srgbClr val="E6DE74"/>
                </a:solidFill>
              </a:rPr>
              <a:t>Wisdom:                            </a:t>
            </a:r>
            <a:r>
              <a:rPr lang="en-US" sz="3200" b="1" dirty="0" smtClean="0">
                <a:solidFill>
                  <a:srgbClr val="E6DE74"/>
                </a:solidFill>
              </a:rPr>
              <a:t>Character</a:t>
            </a:r>
            <a:r>
              <a:rPr lang="en-US" sz="3200" b="1" dirty="0">
                <a:solidFill>
                  <a:srgbClr val="E6DE74"/>
                </a:solidFill>
              </a:rPr>
              <a:t>, Confidence</a:t>
            </a:r>
            <a:r>
              <a:rPr lang="en-US" sz="3200" b="1" dirty="0" smtClean="0">
                <a:solidFill>
                  <a:srgbClr val="E6DE74"/>
                </a:solidFill>
              </a:rPr>
              <a:t>, &amp; </a:t>
            </a:r>
            <a:r>
              <a:rPr lang="en-US" sz="3200" b="1" dirty="0">
                <a:solidFill>
                  <a:srgbClr val="E6DE74"/>
                </a:solidFill>
              </a:rPr>
              <a:t>Contentment </a:t>
            </a:r>
            <a:endParaRPr lang="en-US" sz="3200" dirty="0">
              <a:solidFill>
                <a:srgbClr val="E6D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84" y="2280993"/>
            <a:ext cx="7940615" cy="40162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Long Life (vv. 2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16)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Favor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and High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Esteem (v. 4)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 (v. 8)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Blessings (v. 10)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Happiness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Rest, and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Peace (vv.17,18,24)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Deliverance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Trouble (vv. 25,26)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Eternal Life (vv. 35)</a:t>
            </a:r>
            <a:endParaRPr lang="en-US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065934"/>
            <a:ext cx="8229600" cy="20617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the things you hope               to get out of life.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31496"/>
            <a:ext cx="9144000" cy="748397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Benefits Of Wisdom: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Character, Confidence, &amp; Contentment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07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3475"/>
            <a:ext cx="8229600" cy="188551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Trust in the Lord and He will Direct and Bless Your Life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3:1-10)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31496"/>
            <a:ext cx="9144000" cy="748397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Benefits Of Wisdom: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Character, Confidence, &amp; Contentment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672" y="1657349"/>
            <a:ext cx="4249228" cy="522297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E6D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3200" dirty="0">
              <a:solidFill>
                <a:srgbClr val="E6D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02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8213"/>
            <a:ext cx="8229600" cy="255746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Some Lessons Not Easily Learned, but the Result is Priceless Peace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Proverbs 3:11-18)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31496"/>
            <a:ext cx="9144000" cy="748397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Benefits Of Wisdom: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Character, Confidence, &amp; Contentment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5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1863"/>
            <a:ext cx="8229600" cy="2311544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Creative Power of Wisdom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3:19-26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31496"/>
            <a:ext cx="9144000" cy="748397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Benefits Of Wisdom: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Character, Confidence, &amp; Contentment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2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691" y="953005"/>
            <a:ext cx="6862618" cy="194208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Share That Which God Gives With Others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3:27-35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31496"/>
            <a:ext cx="9144000" cy="748397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Benefits Of Wisdom: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Character, Confidence, &amp; Contentment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63" y="989302"/>
            <a:ext cx="7532255" cy="256554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Meditate and Memorize: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 Lord will be your confidence, and keep your foot from being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caught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vs. 26)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974" y="3872057"/>
            <a:ext cx="80295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Remember our purpose of gaining wisdom is to learn how to make the right decisions in our life, without having to experience those things that are wrong.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31496"/>
            <a:ext cx="9144000" cy="748397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Benefits Of Wisdom: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Character, Confidence, &amp; Contentment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1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653"/>
            <a:ext cx="8229600" cy="568743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some benefits you have received by making application of wisdom in you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life.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the result of rejecting God’s instruction? </a:t>
            </a:r>
          </a:p>
          <a:p>
            <a:pPr marL="514350" indent="-514350">
              <a:buAutoNum type="arabicPeriod" startAt="3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 we learn in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about the nature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wisdom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514350" indent="-514350">
              <a:buAutoNum type="arabicPeriod" startAt="4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we bind God’s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commands around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our neck and write them on the tablets of our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heart.</a:t>
            </a:r>
          </a:p>
          <a:p>
            <a:pPr marL="514350" indent="-514350">
              <a:buAutoNum type="arabicPeriod" startAt="4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 a person lose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wisdom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31496"/>
            <a:ext cx="9144000" cy="748397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Benefits Of Wisdom: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Character, Confidence, &amp; Contentment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00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419" y="1640139"/>
            <a:ext cx="5295181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E6DE74"/>
                </a:solidFill>
              </a:rPr>
              <a:t>The Effects Of Wisdom: </a:t>
            </a:r>
            <a:br>
              <a:rPr lang="en-US" sz="3200" dirty="0" smtClean="0">
                <a:solidFill>
                  <a:srgbClr val="E6DE74"/>
                </a:solidFill>
              </a:rPr>
            </a:br>
            <a:r>
              <a:rPr lang="en-US" sz="3200" b="1" dirty="0" smtClean="0">
                <a:solidFill>
                  <a:srgbClr val="E6DE74"/>
                </a:solidFill>
              </a:rPr>
              <a:t>Preservation &amp; Contentment</a:t>
            </a:r>
            <a:endParaRPr lang="en-US" sz="3200" b="1" dirty="0">
              <a:solidFill>
                <a:srgbClr val="E6D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57275"/>
            <a:ext cx="8229600" cy="177958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First Things First: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Listen, Learn, and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Proverbs 4:1-9)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09550"/>
            <a:ext cx="9144000" cy="485775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Effects Of Wisdom: Preservation &amp; Contentment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2362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Learning From the Past Clears the Path to the Future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Proverbs 4:10-13)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09550"/>
            <a:ext cx="9144000" cy="485775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Effects Of Wisdom: Preservation &amp; Contentment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0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52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Blinding Effects of Darkness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(Proverbs 4:14-19)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09550"/>
            <a:ext cx="9144000" cy="485775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Effects Of Wisdom: Preservation &amp; Contentment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4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0"/>
            <a:ext cx="8229600" cy="18954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Pursuits In Life Begin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From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4:20-27)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328276"/>
            <a:ext cx="4048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Luke 8:11-18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09550"/>
            <a:ext cx="9144000" cy="485775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Effects Of Wisdom: Preservation &amp; Contentment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196"/>
            <a:ext cx="9144000" cy="652698"/>
          </a:xfrm>
          <a:solidFill>
            <a:srgbClr val="E6DE74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258" y="1101904"/>
            <a:ext cx="81524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Wisdom that Comes from God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are proverbs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Sayings or sentences of ethical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wisdom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It is the proper application of knowledge that gives birth to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wisdom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521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1238250"/>
            <a:ext cx="8331200" cy="27241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Meditate and Memorize: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Keep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your heart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with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all diligence, For out of it springs the issues of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life.”</a:t>
            </a:r>
            <a:b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Proverbs 4:23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209550"/>
            <a:ext cx="9144000" cy="485775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Effects Of Wisdom: Preservation &amp; Contentment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091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to Consider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2018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wisdom can preserve or extend your life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honor and grace created by wisdom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relationship between what we say and what is in our hearts?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09550"/>
            <a:ext cx="9144000" cy="485775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Effects Of Wisdom: Preservation &amp; Contentment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9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419" y="1630614"/>
            <a:ext cx="5580931" cy="124593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E6DE74"/>
                </a:solidFill>
              </a:rPr>
              <a:t>The Blinding Nature Of Immorality:</a:t>
            </a:r>
            <a:br>
              <a:rPr lang="en-US" sz="3200" dirty="0" smtClean="0">
                <a:solidFill>
                  <a:srgbClr val="E6DE74"/>
                </a:solidFill>
              </a:rPr>
            </a:br>
            <a:r>
              <a:rPr lang="en-US" sz="3200" dirty="0" smtClean="0">
                <a:solidFill>
                  <a:srgbClr val="E6DE74"/>
                </a:solidFill>
              </a:rPr>
              <a:t>The Dangers Of Indecency</a:t>
            </a:r>
            <a:br>
              <a:rPr lang="en-US" sz="3200" dirty="0" smtClean="0">
                <a:solidFill>
                  <a:srgbClr val="E6DE74"/>
                </a:solidFill>
              </a:rPr>
            </a:br>
            <a:r>
              <a:rPr lang="en-US" sz="3200" dirty="0" smtClean="0">
                <a:solidFill>
                  <a:srgbClr val="E6DE74"/>
                </a:solidFill>
              </a:rPr>
              <a:t>Proverbs 5, 6, &amp; 7</a:t>
            </a:r>
            <a:endParaRPr lang="en-US" sz="3200" b="1" dirty="0">
              <a:solidFill>
                <a:srgbClr val="E6D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0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509" y="1133764"/>
            <a:ext cx="7462982" cy="17237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Immorality Robs Innocence and Takes Away Honor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159" y="3164320"/>
            <a:ext cx="772968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Loss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honor (v. 9)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Loss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possessions (v. 10)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Loss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 purity and possibly infected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with disease (v.11)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humiliation (vv.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12-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Loss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 direction and spiritual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death (vv. 22-23)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14300"/>
            <a:ext cx="9144000" cy="7048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Binding Nature Of Wisdom:                                             The Dangers Of Indecency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4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2236"/>
            <a:ext cx="8229600" cy="26577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Qualities to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Possess: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Humility, Honesty, Integrity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Hard Work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Proverbs 6:1-19)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4300"/>
            <a:ext cx="9144000" cy="7048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Binding Nature Of Wisdom:                                             The Dangers Of Indecency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27" y="1227138"/>
            <a:ext cx="8229600" cy="2106612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Wisdom Will Deliver Us from the Deception of Indecency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Proverbs 6:20-7:27)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4300"/>
            <a:ext cx="9144000" cy="7048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Binding Nature Of Wisdom:                                             The Dangers Of Indecency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8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2525"/>
            <a:ext cx="8229600" cy="44386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Meditate and Memorize: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“Treasure my commands within you. Keep my commands and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live.”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Proverbs 7:1,2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(Take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moment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Corinthians 6:15-20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14300"/>
            <a:ext cx="9144000" cy="7048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Binding Nature Of Wisdom:                                             The Dangers Of Indecency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9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946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to Consider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402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it wrong to be attracted to someone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opposite sex?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can you identify immoral people?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are we able to avoid committing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sexual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immorality?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will humility, honesty, integrity,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hard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 deliver you from immoral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people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4300"/>
            <a:ext cx="9144000" cy="7048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Binding Nature Of Wisdom:                                             The Dangers Of Indecency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55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419" y="1630613"/>
            <a:ext cx="4790356" cy="136976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E6DE74"/>
                </a:solidFill>
              </a:rPr>
              <a:t>Light To Life By:                                                                    The Excellent Way Of Wisdom</a:t>
            </a:r>
            <a:br>
              <a:rPr lang="en-US" sz="3200" dirty="0" smtClean="0">
                <a:solidFill>
                  <a:srgbClr val="E6DE74"/>
                </a:solidFill>
              </a:rPr>
            </a:br>
            <a:r>
              <a:rPr lang="en-US" sz="3200" dirty="0" smtClean="0">
                <a:solidFill>
                  <a:srgbClr val="E6DE74"/>
                </a:solidFill>
              </a:rPr>
              <a:t>Proverbs 8 &amp; 9</a:t>
            </a:r>
            <a:endParaRPr lang="en-US" sz="3200" b="1" dirty="0">
              <a:solidFill>
                <a:srgbClr val="E6D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95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1364"/>
            <a:ext cx="8229600" cy="249338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 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our Most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Valuable Commodity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Proverbs 8:1-21)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Light To Live By: The Excellent Way Of Wisdom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0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509" y="1742536"/>
            <a:ext cx="7208982" cy="2261284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wise man does not think he knows everything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Proverbs 1:2-6)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227196"/>
            <a:ext cx="9144000" cy="652698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Foundational principle: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9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762"/>
            <a:ext cx="8229600" cy="2611437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God has Opened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Door: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9:1-18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25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Light To Live By: The Excellent Way Of Wisdom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6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7"/>
            <a:ext cx="8229600" cy="30876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Meditate and Memorize: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“I love those who love me,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and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those who seek me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diligently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will find me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    </a:t>
            </a:r>
            <a:b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Proverbs 8:17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Light To Live By: The Excellent Way Of Wisdom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4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756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to Consider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7875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things that inform us what the fear of the Lord is.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foolishness and wisdom have in common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wisdom accomplish all the things it claims in this study?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Light To Live By: The Excellent Way Of Wisdom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24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419" y="1630614"/>
            <a:ext cx="5228506" cy="141738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E6DE74"/>
                </a:solidFill>
              </a:rPr>
              <a:t>Ensuring Success:                              Wisdom’s Way Of Doing Business</a:t>
            </a:r>
            <a:br>
              <a:rPr lang="en-US" sz="3200" dirty="0" smtClean="0">
                <a:solidFill>
                  <a:srgbClr val="E6DE74"/>
                </a:solidFill>
              </a:rPr>
            </a:br>
            <a:r>
              <a:rPr lang="en-US" sz="3200" dirty="0" smtClean="0">
                <a:solidFill>
                  <a:srgbClr val="E6DE74"/>
                </a:solidFill>
              </a:rPr>
              <a:t>Proverbs 10 - 13</a:t>
            </a:r>
            <a:endParaRPr lang="en-US" sz="3200" b="1" dirty="0">
              <a:solidFill>
                <a:srgbClr val="E6D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8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0912"/>
            <a:ext cx="8229600" cy="2973388"/>
          </a:xfrm>
        </p:spPr>
        <p:txBody>
          <a:bodyPr>
            <a:normAutofit/>
          </a:bodyPr>
          <a:lstStyle/>
          <a:p>
            <a:r>
              <a:rPr lang="en-US" b="1" dirty="0"/>
              <a:t>Dedicated Commitment with an </a:t>
            </a:r>
            <a:r>
              <a:rPr lang="en-US" dirty="0"/>
              <a:t/>
            </a:r>
            <a:br>
              <a:rPr lang="en-US" dirty="0"/>
            </a:br>
            <a:r>
              <a:rPr lang="en-US" b="1" i="1" dirty="0"/>
              <a:t>Everlasting Foundation.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dirty="0" smtClean="0"/>
              <a:t>(</a:t>
            </a:r>
            <a:r>
              <a:rPr lang="en-US" dirty="0"/>
              <a:t>v</a:t>
            </a:r>
            <a:r>
              <a:rPr lang="en-US" dirty="0" smtClean="0"/>
              <a:t>. </a:t>
            </a:r>
            <a:r>
              <a:rPr lang="en-US" dirty="0"/>
              <a:t>25b)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Read Proverbs 10) </a:t>
            </a:r>
            <a:endParaRPr lang="en-US" dirty="0">
              <a:effectLst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Success: Wisdom’s Way Of Doing Business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9963"/>
            <a:ext cx="8229600" cy="22780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Qualities Insuring Success: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Grace, Mercy, and Generosity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Success: Wisdom’s Way Of Doing Business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41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9963"/>
            <a:ext cx="8229600" cy="21447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Diligence Is Man’s Precious Possession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12 [note v. 27b])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Success: Wisdom’s Way Of Doing Business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18" y="1028699"/>
            <a:ext cx="8229600" cy="231457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Identifying and Obtaining True Wealth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13)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Success: Wisdom’s Way Of Doing Business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37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95375"/>
            <a:ext cx="8229600" cy="39243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Meditate and Memorize: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“Anxiety in the heart of man causes depression, But a good word makes it glad.”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Proverbs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12:25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Success: Wisdom’s Way Of Doing Business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1389"/>
            <a:ext cx="8229600" cy="6588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to Consider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598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Examine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discuss the following passages concerning the importance of developing the ability and proper manner in which we communicate with others.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Proverbs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10:11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Proverbs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11:9,11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Proverbs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12:13, 17-22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diligence your precious possession? (12:27)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result of diligently seeking righteousness?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Success: Wisdom’s Way Of Doing Business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419" y="1516313"/>
            <a:ext cx="4247431" cy="148406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E6D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 Begin: </a:t>
            </a:r>
            <a:br>
              <a:rPr lang="en-US" sz="3200" dirty="0" smtClean="0">
                <a:solidFill>
                  <a:srgbClr val="E6DE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E6D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Fear Of The Lord</a:t>
            </a:r>
            <a:br>
              <a:rPr lang="en-US" sz="3200" dirty="0" smtClean="0">
                <a:solidFill>
                  <a:srgbClr val="E6DE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E6D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Proverbs 1</a:t>
            </a:r>
            <a:endParaRPr lang="en-US" sz="3200" dirty="0">
              <a:solidFill>
                <a:srgbClr val="E6D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419" y="1630613"/>
            <a:ext cx="4533181" cy="146501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E6DE74"/>
                </a:solidFill>
              </a:rPr>
              <a:t>Introspection: </a:t>
            </a:r>
            <a:br>
              <a:rPr lang="en-US" sz="3200" dirty="0" smtClean="0">
                <a:solidFill>
                  <a:srgbClr val="E6DE74"/>
                </a:solidFill>
              </a:rPr>
            </a:br>
            <a:r>
              <a:rPr lang="en-US" sz="3200" dirty="0" smtClean="0">
                <a:solidFill>
                  <a:srgbClr val="E6DE74"/>
                </a:solidFill>
              </a:rPr>
              <a:t>The Wise Heart Knows Itself</a:t>
            </a:r>
            <a:br>
              <a:rPr lang="en-US" sz="3200" dirty="0" smtClean="0">
                <a:solidFill>
                  <a:srgbClr val="E6DE74"/>
                </a:solidFill>
              </a:rPr>
            </a:br>
            <a:r>
              <a:rPr lang="en-US" sz="3200" dirty="0" smtClean="0">
                <a:solidFill>
                  <a:srgbClr val="E6DE74"/>
                </a:solidFill>
              </a:rPr>
              <a:t>Proverbs 10 - 13</a:t>
            </a:r>
            <a:endParaRPr lang="en-US" sz="3200" b="1" dirty="0">
              <a:solidFill>
                <a:srgbClr val="E6D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8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02101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 Open Mind Finds Wisdom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14:1-9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Introspection: The Wise Heart Knows Itself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6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3640139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Volatility of the Conscience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14: 10-14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Introspection: The Wise Heart Knows Itself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2560"/>
            <a:ext cx="8229600" cy="2323089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Walk of the Wise Looks Carefully Where He Steps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Proverbs 14:5-25)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Introspection: The Wise Heart Knows Itself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9012"/>
            <a:ext cx="8229600" cy="274478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Oppression, Anger, and Envy -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Reproach to Any People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Proverbs 14:26-35)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Introspection: The Wise Heart Knows Itself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7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4425"/>
            <a:ext cx="8229600" cy="2895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Meditate and Memorize: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“There is a way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that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seems right to a man,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But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its end is the way of death.”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Proverbs 14:12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Introspection: The Wise Heart Knows Itself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28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4875"/>
            <a:ext cx="8229600" cy="84613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to Consider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5138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elements are essential in gaining understanding? (Vs. 6b, 29)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Discuss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we identify being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filled with our own ways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opposed to being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satisfied from above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discuss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Philippians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4:6-7, 11-13.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Introspection: The Wise Heart Knows Itself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6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419" y="1630613"/>
            <a:ext cx="4304581" cy="144596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E6DE74"/>
                </a:solidFill>
              </a:rPr>
              <a:t>The Mirror Of Our Heart:</a:t>
            </a:r>
            <a:br>
              <a:rPr lang="en-US" sz="3200" dirty="0" smtClean="0">
                <a:solidFill>
                  <a:srgbClr val="E6DE74"/>
                </a:solidFill>
              </a:rPr>
            </a:br>
            <a:r>
              <a:rPr lang="en-US" sz="3200" dirty="0" smtClean="0">
                <a:solidFill>
                  <a:srgbClr val="E6DE74"/>
                </a:solidFill>
              </a:rPr>
              <a:t>The Word We Speak</a:t>
            </a:r>
            <a:br>
              <a:rPr lang="en-US" sz="3200" dirty="0" smtClean="0">
                <a:solidFill>
                  <a:srgbClr val="E6DE74"/>
                </a:solidFill>
              </a:rPr>
            </a:br>
            <a:r>
              <a:rPr lang="en-US" sz="3200" dirty="0" smtClean="0">
                <a:solidFill>
                  <a:srgbClr val="E6DE74"/>
                </a:solidFill>
              </a:rPr>
              <a:t>Proverbs 15 &amp; 16</a:t>
            </a:r>
            <a:endParaRPr lang="en-US" sz="3200" b="1" dirty="0">
              <a:solidFill>
                <a:srgbClr val="E6D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467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8365"/>
            <a:ext cx="8229600" cy="179676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Proper Disposition and Doctrine Make the Difference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15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10948"/>
            <a:ext cx="8229600" cy="326289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Proper communication: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Brings a cheerful countenance. V. 13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Calms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contentions. V.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Lives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joyfully. V. 23 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Mirror Of Our Heart: The Words We Speak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0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7654"/>
            <a:ext cx="8229600" cy="177554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 Submissive Mind Leads to the Control of the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Tongue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Read Proverbs 16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29" y="2761098"/>
            <a:ext cx="8399895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prepare the heart to receive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instruction, God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provides the words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 (v.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commit our actions to things right,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God establishes our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thoughts (v.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When we please God,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peace (v.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plan our lives around God, God directs our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steps (v.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Mirror Of Our Heart: The Words We Speak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1622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Fear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“in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sense, is defined as the “instinctive emotion aroused by impending or seeming danger” (New Webster’s Dictionary).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“stand in awe” or respect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definitions must be applied to the beginning of wisdom.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74000" y="89972"/>
            <a:ext cx="989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Lesson 1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69521"/>
            <a:ext cx="9144000" cy="42059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Where We Begin: The Fear of the Lord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5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4424"/>
            <a:ext cx="8229600" cy="2667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Meditate and Memorize: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“Pride goes before destruction and a haughty spirit before a fall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Proverbs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16:18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Mirror Of Our Heart: The Words We Speak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to Consider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55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should we respond to someone is angry with us?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best method to use in making plans for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future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(15:22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a positive attitude, pleasant words, and a heart that trusts in God have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(15:13,26; 16:20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)?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Mirror Of Our Heart: The Words We Speak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3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419" y="1630614"/>
            <a:ext cx="4333156" cy="139833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E6DE74"/>
                </a:solidFill>
              </a:rPr>
              <a:t>Seeking Love: </a:t>
            </a:r>
            <a:br>
              <a:rPr lang="en-US" sz="3200" dirty="0" smtClean="0">
                <a:solidFill>
                  <a:srgbClr val="E6DE74"/>
                </a:solidFill>
              </a:rPr>
            </a:br>
            <a:r>
              <a:rPr lang="en-US" sz="3200" dirty="0" smtClean="0">
                <a:solidFill>
                  <a:srgbClr val="E6DE74"/>
                </a:solidFill>
              </a:rPr>
              <a:t>Tests Of True Friendship</a:t>
            </a:r>
            <a:br>
              <a:rPr lang="en-US" sz="3200" dirty="0" smtClean="0">
                <a:solidFill>
                  <a:srgbClr val="E6DE74"/>
                </a:solidFill>
              </a:rPr>
            </a:br>
            <a:r>
              <a:rPr lang="en-US" sz="3200" dirty="0" smtClean="0">
                <a:solidFill>
                  <a:srgbClr val="E6DE74"/>
                </a:solidFill>
              </a:rPr>
              <a:t>Proverbs 17 - 19</a:t>
            </a:r>
            <a:endParaRPr lang="en-US" sz="3200" b="1" dirty="0">
              <a:solidFill>
                <a:srgbClr val="E6D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004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8501"/>
            <a:ext cx="8229600" cy="177612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Proper Relationships are Formed by Those Who Seek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Read Proverbs 17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1300"/>
            <a:ext cx="8229600" cy="3876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How do you respond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unkind things said about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others (v. 4)?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News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tragedy or trouble experienced by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others (v. 5)?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mistakes and shortcomings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others (v. 9; Matt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18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Someone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correcting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you (vv. 10,11)?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Seeking Love: Tests Of True Friendship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42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523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Friendship qualities are developed by: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Resolving problems before they start. (V.14) Keeping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secret (vs.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loyal in times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trouble (vs.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9,17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critical aspects in all relationships is maintaining a calm disposition at all times, and thinking things through before you say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them (vs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27-28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Seeking Love: Tests Of True Friendship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7"/>
            <a:ext cx="8229600" cy="196373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Self-Centered Conversation is a Reproach to One’s </a:t>
            </a:r>
            <a:r>
              <a:rPr lang="en-US" b="1" dirty="0" smtClean="0"/>
              <a:t>Character</a:t>
            </a:r>
            <a:br>
              <a:rPr lang="en-US" b="1" dirty="0" smtClean="0"/>
            </a:br>
            <a:r>
              <a:rPr lang="en-US" dirty="0" smtClean="0"/>
              <a:t>(</a:t>
            </a:r>
            <a:r>
              <a:rPr lang="en-US" dirty="0"/>
              <a:t>Read Proverbs 18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Seeking Love: Tests Of True Friendship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9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048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practical application of effective communication is to express appreciation for an anticipated desirable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 (v.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prepared for a rebuttal when stating your side of some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occurrence (v.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Sometimes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best method of settling a matter is to flip a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(v.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Seeking Love: Tests Of True Friendship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1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3998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Saying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wrong thing can create a wall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resistance (v.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art of persuasion is the best approach for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underdog (v.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find a life long companion is a good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thing             (v. 22)!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Seeking Love: Tests Of True Friendship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9182"/>
            <a:ext cx="8229600" cy="2489344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Fair Weathered Friends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Will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Fail Us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19) 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Seeking Love: Tests Of True Friendship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2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8229600" cy="36194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Meditate and Memorize: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“A man who has friends must himself be friendly,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there is a friend who sticks closer than a brother.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                           </a:t>
            </a:r>
            <a:b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Proverbs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18:24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Seeking Love: Tests Of True Friendship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5719"/>
            <a:ext cx="8229600" cy="314001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Godly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 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Sinful Enticement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Proverbs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1:7-9, 10-19, 20-23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69521"/>
            <a:ext cx="9144000" cy="42059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Where We Begin: The Fear of the Lord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9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27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to Consider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8350"/>
            <a:ext cx="8229600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practical application of 17:13.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least two aspects of being a good friend.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 merry heart like medicine (17:22) and how does the spirit of man sustain him in sickness (18:14a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Seeking Love: Tests Of True Friendship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419" y="1630614"/>
            <a:ext cx="4314106" cy="137928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E6DE74"/>
                </a:solidFill>
              </a:rPr>
              <a:t>Obstruction To Wisdom:</a:t>
            </a:r>
            <a:br>
              <a:rPr lang="en-US" sz="3200" dirty="0" smtClean="0">
                <a:solidFill>
                  <a:srgbClr val="E6DE74"/>
                </a:solidFill>
              </a:rPr>
            </a:br>
            <a:r>
              <a:rPr lang="en-US" sz="3200" dirty="0" smtClean="0">
                <a:solidFill>
                  <a:srgbClr val="E6DE74"/>
                </a:solidFill>
              </a:rPr>
              <a:t>A Lack Of Discipline</a:t>
            </a:r>
            <a:br>
              <a:rPr lang="en-US" sz="3200" dirty="0" smtClean="0">
                <a:solidFill>
                  <a:srgbClr val="E6DE74"/>
                </a:solidFill>
              </a:rPr>
            </a:br>
            <a:r>
              <a:rPr lang="en-US" sz="3200" dirty="0" smtClean="0">
                <a:solidFill>
                  <a:srgbClr val="E6DE74"/>
                </a:solidFill>
              </a:rPr>
              <a:t>Proverbs 20 -23</a:t>
            </a:r>
            <a:endParaRPr lang="en-US" sz="3200" b="1" dirty="0">
              <a:solidFill>
                <a:srgbClr val="E6D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1389"/>
            <a:ext cx="8229600" cy="2659062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Sobriety Today Makes for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Brighter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Tomorrow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Proverbs 20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Obstruction To Wisdom: A Lack Of Discipline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37" y="1469594"/>
            <a:ext cx="7901709" cy="25309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Contentment, Moderation, and Planning Today Leads to a Prosperous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Tomorrow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Proverbs 21 and 22)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Obstruction To Wisdom: A Lack Of Discipline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2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4738"/>
            <a:ext cx="8229600" cy="24876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Many Things Deceive -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Consider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Carefully What is Before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Proverbs 23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Obstruction To Wisdom: A Lack Of Discipline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2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0624"/>
            <a:ext cx="8229600" cy="31718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Meditate and Memorize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He who follows righteousness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and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mercy finds life,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righteousness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and honor."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Proverbs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21:21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Obstruction To Wisdom: A Lack Of Discipline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9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0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to Consider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109" y="2075873"/>
            <a:ext cx="7532255" cy="427889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things are necessary to ensure a financially stable future?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Drugs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alcohol being so destructive, why do you suppose so many people use them?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Obstruction To Wisdom: A Lack Of Discipline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8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419" y="1630613"/>
            <a:ext cx="6573328" cy="138881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E6DE74"/>
                </a:solidFill>
              </a:rPr>
              <a:t>Enlightened Through Observation:</a:t>
            </a:r>
            <a:br>
              <a:rPr lang="en-US" sz="3200" dirty="0" smtClean="0">
                <a:solidFill>
                  <a:srgbClr val="E6DE74"/>
                </a:solidFill>
              </a:rPr>
            </a:br>
            <a:r>
              <a:rPr lang="en-US" sz="3200" dirty="0" smtClean="0">
                <a:solidFill>
                  <a:srgbClr val="E6DE74"/>
                </a:solidFill>
              </a:rPr>
              <a:t>Viewing Others In The Proper Perspective</a:t>
            </a:r>
            <a:r>
              <a:rPr lang="en-US" sz="3200" dirty="0">
                <a:solidFill>
                  <a:srgbClr val="E6DE74"/>
                </a:solidFill>
              </a:rPr>
              <a:t/>
            </a:r>
            <a:br>
              <a:rPr lang="en-US" sz="3200" dirty="0">
                <a:solidFill>
                  <a:srgbClr val="E6DE74"/>
                </a:solidFill>
              </a:rPr>
            </a:br>
            <a:r>
              <a:rPr lang="en-US" sz="3200" dirty="0" smtClean="0">
                <a:solidFill>
                  <a:srgbClr val="E6DE74"/>
                </a:solidFill>
              </a:rPr>
              <a:t>Proverbs 24</a:t>
            </a:r>
            <a:endParaRPr lang="en-US" sz="3200" b="1" dirty="0">
              <a:solidFill>
                <a:srgbClr val="E6D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261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1941"/>
            <a:ext cx="8229600" cy="403773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Three Fundamental Essentials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Spiritual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Shelter: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Wisdom, Understanding, and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Proverbs 24:1-10)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Obstruction To Wisdom: A Lack Of Discipline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4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487738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to Respond to Your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Uninformed Friends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Proverbs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24:11-20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Obstruction To Wisdom: A Lack Of Discipline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9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14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Wisdom cries out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...I will make known my words to you (vs. 20-23).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Sinners entice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...come with us, we shall fill our houses with precious possessions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vs. 11-14).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69521"/>
            <a:ext cx="9144000" cy="42059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Where We Begin: The Fear of the Lord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0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24021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Reprove Error, Respect All Men, and Honor Those in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Positions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of Authority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Read Proverbs 24:21-29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Obstruction To Wisdom: A Lack Of Discipline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0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699"/>
            <a:ext cx="8229600" cy="20288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Wisdom Also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Comes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Through Observation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Proverbs 24:30-34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Obstruction To Wisdom: A Lack Of Discipline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7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4298"/>
            <a:ext cx="8229600" cy="28426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Memorize and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Meditate: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Those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who rebuke the wicked will have delight, And a good blessing shall come upon them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Proverbs 24:25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Obstruction To Wisdom: A Lack Of Discipline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to Consider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381" y="2390774"/>
            <a:ext cx="7486073" cy="44672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various ways we may judge others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way do those who rebuke the wicked “delight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Obstruction To Wisdom: A Lack Of Discipline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9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419" y="1630613"/>
            <a:ext cx="4352206" cy="144596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E6DE74"/>
                </a:solidFill>
              </a:rPr>
              <a:t>Behavior Management:</a:t>
            </a:r>
            <a:br>
              <a:rPr lang="en-US" sz="3200" dirty="0" smtClean="0">
                <a:solidFill>
                  <a:srgbClr val="E6DE74"/>
                </a:solidFill>
              </a:rPr>
            </a:br>
            <a:r>
              <a:rPr lang="en-US" sz="3200" dirty="0" smtClean="0">
                <a:solidFill>
                  <a:srgbClr val="E6DE74"/>
                </a:solidFill>
              </a:rPr>
              <a:t>Demonstrating Wisdom</a:t>
            </a:r>
            <a:r>
              <a:rPr lang="en-US" sz="3200" dirty="0">
                <a:solidFill>
                  <a:srgbClr val="E6DE74"/>
                </a:solidFill>
              </a:rPr>
              <a:t/>
            </a:r>
            <a:br>
              <a:rPr lang="en-US" sz="3200" dirty="0">
                <a:solidFill>
                  <a:srgbClr val="E6DE74"/>
                </a:solidFill>
              </a:rPr>
            </a:br>
            <a:r>
              <a:rPr lang="en-US" sz="3200" dirty="0" smtClean="0">
                <a:solidFill>
                  <a:srgbClr val="E6DE74"/>
                </a:solidFill>
              </a:rPr>
              <a:t>Proverbs 25 &amp; 26</a:t>
            </a:r>
            <a:endParaRPr lang="en-US" sz="3200" b="1" dirty="0">
              <a:solidFill>
                <a:srgbClr val="E6D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1398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699"/>
            <a:ext cx="8229600" cy="25431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Exercise Humility and Patience When Approaching Governing Authorities </a:t>
            </a:r>
            <a:r>
              <a:rPr lang="en-US" dirty="0"/>
              <a:t>(Read Proverbs 25:1-15) 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Behavior Management: Demonstrating Wisdom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7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821"/>
            <a:ext cx="8229600" cy="26364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Exercise Caution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Selecting Relationships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Proverbs 25:16-28)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Behavior Management: Demonstrating Wisdom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46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928" y="713366"/>
            <a:ext cx="7924800" cy="340143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Identify and Beware of Foolish, Lazy, and Contentious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26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Behavior Management: Demonstrating Wisdom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5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2338"/>
            <a:ext cx="8229600" cy="408954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Meditate and Memorize: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“Whoever has no rule over his own spirit is like a city broken down without walls.”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Proverbs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25:28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Behavior Management: Demonstrating Wisdom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43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7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to Consider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3075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two qualities we must possess in dealing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governmental authorities.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the primary element that should govern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practical application of 25:17.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happens when no one repeats a story they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heard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about another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lesson did you learn from 26:17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Behavior Management: Demonstrating Wisdom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1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3189"/>
            <a:ext cx="8229600" cy="171773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Failure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Rejecting Wisdom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Proverbs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1:24-33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5455" y="2532228"/>
            <a:ext cx="64423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text does not imply that God rejects men who come to a knowledge of the truth and repent, but those who have lost sight of reality by rejecting His word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69521"/>
            <a:ext cx="9144000" cy="42059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Where We Begin: The Fear of the Lord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1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419" y="1630613"/>
            <a:ext cx="5990506" cy="154121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E6DE74"/>
                </a:solidFill>
              </a:rPr>
              <a:t>Developing Disposition:</a:t>
            </a:r>
            <a:br>
              <a:rPr lang="en-US" sz="3200" dirty="0" smtClean="0">
                <a:solidFill>
                  <a:srgbClr val="E6DE74"/>
                </a:solidFill>
              </a:rPr>
            </a:br>
            <a:r>
              <a:rPr lang="en-US" sz="3200" dirty="0" smtClean="0">
                <a:solidFill>
                  <a:srgbClr val="E6DE74"/>
                </a:solidFill>
              </a:rPr>
              <a:t>Acquiring Desirable Personality Traits</a:t>
            </a:r>
            <a:r>
              <a:rPr lang="en-US" sz="3200" dirty="0">
                <a:solidFill>
                  <a:srgbClr val="E6DE74"/>
                </a:solidFill>
              </a:rPr>
              <a:t/>
            </a:r>
            <a:br>
              <a:rPr lang="en-US" sz="3200" dirty="0">
                <a:solidFill>
                  <a:srgbClr val="E6DE74"/>
                </a:solidFill>
              </a:rPr>
            </a:br>
            <a:r>
              <a:rPr lang="en-US" sz="3200" dirty="0" smtClean="0">
                <a:solidFill>
                  <a:srgbClr val="E6DE74"/>
                </a:solidFill>
              </a:rPr>
              <a:t>Proverbs 27 </a:t>
            </a:r>
            <a:r>
              <a:rPr lang="en-US" sz="3200" dirty="0">
                <a:solidFill>
                  <a:srgbClr val="E6DE74"/>
                </a:solidFill>
              </a:rPr>
              <a:t>-</a:t>
            </a:r>
            <a:r>
              <a:rPr lang="en-US" sz="3200" dirty="0" smtClean="0">
                <a:solidFill>
                  <a:srgbClr val="E6DE74"/>
                </a:solidFill>
              </a:rPr>
              <a:t> 29</a:t>
            </a:r>
            <a:endParaRPr lang="en-US" sz="3200" b="1" dirty="0">
              <a:solidFill>
                <a:srgbClr val="E6D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24003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Know Your Place, Speak Your Piece, and Plan With Purpose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27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33350"/>
            <a:ext cx="9144000" cy="76200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Disposition: </a:t>
            </a:r>
          </a:p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Acquiring Desirable Personality Traits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1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8087"/>
            <a:ext cx="8229600" cy="186848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Distinguished Personality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Righteous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28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33350"/>
            <a:ext cx="9144000" cy="76200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Disposition: </a:t>
            </a:r>
          </a:p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Acquiring Desirable Personality Traits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8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699"/>
            <a:ext cx="8229600" cy="26765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Effect of Your Positive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Personality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 Others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Proverbs 29)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33350"/>
            <a:ext cx="9144000" cy="76200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Disposition: </a:t>
            </a:r>
          </a:p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Acquiring Desirable Personality Traits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7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146" y="977178"/>
            <a:ext cx="7139709" cy="3747221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Meditate and Memorize: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man is valued by what others say of Him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Proverbs 27:21b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33350"/>
            <a:ext cx="9144000" cy="76200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Disposition: </a:t>
            </a:r>
          </a:p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Acquiring Desirable Personality Traits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48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471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to Consider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9932"/>
            <a:ext cx="8229600" cy="43019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an open rebuke better than concealed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(27:5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)?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ones prayer be an abomination?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desirable personality traits we need to acquire.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33350"/>
            <a:ext cx="9144000" cy="76200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Disposition: </a:t>
            </a:r>
          </a:p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Acquiring Desirable Personality Traits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1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419" y="1697288"/>
            <a:ext cx="4847506" cy="2065087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E6DE74"/>
                </a:solidFill>
              </a:rPr>
              <a:t>Illuminating Our World:</a:t>
            </a:r>
            <a:br>
              <a:rPr lang="en-US" sz="3200" dirty="0" smtClean="0">
                <a:solidFill>
                  <a:srgbClr val="E6DE74"/>
                </a:solidFill>
              </a:rPr>
            </a:br>
            <a:r>
              <a:rPr lang="en-US" sz="3200" dirty="0" smtClean="0">
                <a:solidFill>
                  <a:srgbClr val="E6DE74"/>
                </a:solidFill>
              </a:rPr>
              <a:t>Absolutes From God In The                              Observations Of Man</a:t>
            </a:r>
            <a:r>
              <a:rPr lang="en-US" sz="3200" dirty="0">
                <a:solidFill>
                  <a:srgbClr val="E6DE74"/>
                </a:solidFill>
              </a:rPr>
              <a:t/>
            </a:r>
            <a:br>
              <a:rPr lang="en-US" sz="3200" dirty="0">
                <a:solidFill>
                  <a:srgbClr val="E6DE74"/>
                </a:solidFill>
              </a:rPr>
            </a:br>
            <a:r>
              <a:rPr lang="en-US" sz="3200" dirty="0" smtClean="0">
                <a:solidFill>
                  <a:srgbClr val="E6DE74"/>
                </a:solidFill>
              </a:rPr>
              <a:t>Proverbs 27 </a:t>
            </a:r>
            <a:r>
              <a:rPr lang="en-US" sz="3200" dirty="0">
                <a:solidFill>
                  <a:srgbClr val="E6DE74"/>
                </a:solidFill>
              </a:rPr>
              <a:t>-</a:t>
            </a:r>
            <a:r>
              <a:rPr lang="en-US" sz="3200" dirty="0" smtClean="0">
                <a:solidFill>
                  <a:srgbClr val="E6DE74"/>
                </a:solidFill>
              </a:rPr>
              <a:t> 29</a:t>
            </a:r>
            <a:endParaRPr lang="en-US" sz="3200" b="1" dirty="0">
              <a:solidFill>
                <a:srgbClr val="E6D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6629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091" y="1028699"/>
            <a:ext cx="8229600" cy="23717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Two Things To Ask of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God: 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Truth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Contentment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Proverbs 30:7-10)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33350"/>
            <a:ext cx="9144000" cy="76200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Illuminating Our World:                                              Absolutes From God In The Observations Of Man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65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88075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Deception, Disrespect,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Discontent: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 Generation Lost in Sin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Proverbs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30:11-20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550" y="2909455"/>
            <a:ext cx="6438900" cy="32167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Disregard and disrespect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authority (v.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Pride (v.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Self-delusion (v.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Cruel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Merciless (v.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33350"/>
            <a:ext cx="9144000" cy="76200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Illuminating Our World:                                              Absolutes From God In The Observations Of Man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1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403066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Gaining Wisdom From Observation Things on the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(Read Proverbs 30:21-33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33350"/>
            <a:ext cx="9144000" cy="76200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Illuminating Our World:                                              Absolutes From God In The Observations Of Man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0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3593</TotalTime>
  <Words>2664</Words>
  <Application>Microsoft Office PowerPoint</Application>
  <PresentationFormat>On-screen Show (4:3)</PresentationFormat>
  <Paragraphs>328</Paragraphs>
  <Slides>107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1" baseType="lpstr">
      <vt:lpstr>Arial</vt:lpstr>
      <vt:lpstr>Calibri</vt:lpstr>
      <vt:lpstr>Wingdings</vt:lpstr>
      <vt:lpstr>Office Theme</vt:lpstr>
      <vt:lpstr>PowerPoint Presentation</vt:lpstr>
      <vt:lpstr>Introduction</vt:lpstr>
      <vt:lpstr>Introduction </vt:lpstr>
      <vt:lpstr>A wise man does not think he knows everything! (Proverbs 1:2-6) </vt:lpstr>
      <vt:lpstr>Where We Begin:  The Fear Of The Lord Proverbs 1</vt:lpstr>
      <vt:lpstr>PowerPoint Presentation</vt:lpstr>
      <vt:lpstr>Godly Instruction  vs.  Sinful Enticement  Proverbs 1:7-9, 10-19, 20-23  </vt:lpstr>
      <vt:lpstr>PowerPoint Presentation</vt:lpstr>
      <vt:lpstr>The Failure in Rejecting Wisdom  Proverbs 1:24-33  </vt:lpstr>
      <vt:lpstr>The key to the promises of peace, protection, contentment, and happiness…  “The wise man will hear.”   </vt:lpstr>
      <vt:lpstr>Memorize and meditate  “My son, if sinners entice you do not consent.”  Proverbs 1:10 </vt:lpstr>
      <vt:lpstr>PowerPoint Presentation</vt:lpstr>
      <vt:lpstr>The Storehouse for Wisdom:  A Good and Honest Heart</vt:lpstr>
      <vt:lpstr>The Prerequisite to Obtaining Wisdom from God Proverbs 2:1-9 </vt:lpstr>
      <vt:lpstr>The Effect of the Wisdom of God in Your Heart   Proverbs 2:10-22  </vt:lpstr>
      <vt:lpstr>PowerPoint Presentation</vt:lpstr>
      <vt:lpstr>The Benefit of Wisdom:                            Character, Confidence, &amp; Contentment </vt:lpstr>
      <vt:lpstr>PowerPoint Presentation</vt:lpstr>
      <vt:lpstr>Trust in the Lord and He will Direct and Bless Your Life (Read Proverbs 3:1-10) </vt:lpstr>
      <vt:lpstr>Some Lessons Not Easily Learned, but the Result is Priceless Peace  (Read Proverbs 3:11-18) </vt:lpstr>
      <vt:lpstr>The Creative Power of Wisdom  (Read Proverbs 3:19-26)</vt:lpstr>
      <vt:lpstr>Share That Which God Gives With Others  (Read Proverbs 3:27-35)</vt:lpstr>
      <vt:lpstr>Meditate and Memorize:  The Lord will be your confidence, and keep your foot from being caught (vs. 26)</vt:lpstr>
      <vt:lpstr>PowerPoint Presentation</vt:lpstr>
      <vt:lpstr>The Effects Of Wisdom:  Preservation &amp; Contentment</vt:lpstr>
      <vt:lpstr>First Things First:  Listen, Learn, and Live (Read Proverbs 4:1-9) </vt:lpstr>
      <vt:lpstr>Learning From the Past Clears the Path to the Future  (Read Proverbs 4:10-13) </vt:lpstr>
      <vt:lpstr>The Blinding Effects of Darkness  (Proverbs 4:14-19) </vt:lpstr>
      <vt:lpstr>Pursuits In Life Begin                        From Within  (Read Proverbs 4:20-27) </vt:lpstr>
      <vt:lpstr>Meditate and Memorize:  “Keep your heart                                    with all diligence, For out of it springs the issues of life.” Proverbs 4:23</vt:lpstr>
      <vt:lpstr>Questions to Consider</vt:lpstr>
      <vt:lpstr>The Blinding Nature Of Immorality: The Dangers Of Indecency Proverbs 5, 6, &amp; 7</vt:lpstr>
      <vt:lpstr>Immorality Robs Innocence and Takes Away Honor (Read Proverbs 5)</vt:lpstr>
      <vt:lpstr>Qualities to Possess:  Humility, Honesty, Integrity, and Hard Work. (Read Proverbs 6:1-19) </vt:lpstr>
      <vt:lpstr>Wisdom Will Deliver Us from the Deception of Indecency  (Read Proverbs 6:20-7:27) </vt:lpstr>
      <vt:lpstr>Meditate and Memorize:  “Treasure my commands within you. Keep my commands and live.”  Proverbs 7:1,2  (Take a moment to consider 1 Corinthians 6:15-20)</vt:lpstr>
      <vt:lpstr>Questions to Consider</vt:lpstr>
      <vt:lpstr>Light To Life By:                                                                    The Excellent Way Of Wisdom Proverbs 8 &amp; 9</vt:lpstr>
      <vt:lpstr>Instruction is our Most  Valuable Commodity (Read Proverbs 8:1-21) </vt:lpstr>
      <vt:lpstr>God has Opened the Door: Enter In  (Read Proverbs 9:1-18)</vt:lpstr>
      <vt:lpstr>Meditate and Memorize:  “I love those who love me,                   and those who seek me               diligently will find me.”     Proverbs 8:17</vt:lpstr>
      <vt:lpstr>Questions to Consider</vt:lpstr>
      <vt:lpstr>Ensuring Success:                              Wisdom’s Way Of Doing Business Proverbs 10 - 13</vt:lpstr>
      <vt:lpstr>Dedicated Commitment with an  Everlasting Foundation.  (v. 25b)  (Read Proverbs 10) </vt:lpstr>
      <vt:lpstr>Qualities Insuring Success:  Grace, Mercy, and Generosity  (Read Proverbs 11)</vt:lpstr>
      <vt:lpstr>Diligence Is Man’s Precious Possession  (Read Proverbs 12 [note v. 27b]) </vt:lpstr>
      <vt:lpstr>Identifying and Obtaining True Wealth  (Read Proverbs 13) </vt:lpstr>
      <vt:lpstr>Meditate and Memorize:  “Anxiety in the heart of man causes depression, But a good word makes it glad.” Proverbs 12:25  </vt:lpstr>
      <vt:lpstr>Questions to Consider</vt:lpstr>
      <vt:lpstr>Introspection:  The Wise Heart Knows Itself Proverbs 10 - 13</vt:lpstr>
      <vt:lpstr>An Open Mind Finds Wisdom  (Read Proverbs 14:1-9)</vt:lpstr>
      <vt:lpstr>The Volatility of the Conscience  (Read Proverbs 14: 10-14)</vt:lpstr>
      <vt:lpstr>The Walk of the Wise Looks Carefully Where He Steps  (Read Proverbs 14:5-25) </vt:lpstr>
      <vt:lpstr>Oppression, Anger, and Envy -           A Reproach to Any People  (Read Proverbs 14:26-35)  </vt:lpstr>
      <vt:lpstr>Meditate and Memorize:  “There is a way                                    that seems right to a man,                 But its end is the way of death.” Proverbs 14:12</vt:lpstr>
      <vt:lpstr>Questions to Consider</vt:lpstr>
      <vt:lpstr>The Mirror Of Our Heart: The Word We Speak Proverbs 15 &amp; 16</vt:lpstr>
      <vt:lpstr>Proper Disposition and Doctrine Make the Difference (Read Proverbs 15)</vt:lpstr>
      <vt:lpstr>A Submissive Mind Leads to the Control of the Tongue (Read Proverbs 16)</vt:lpstr>
      <vt:lpstr>Meditate and Memorize:  “Pride goes before destruction and a haughty spirit before a fall.” Proverbs 16:18 </vt:lpstr>
      <vt:lpstr>Questions to Consider</vt:lpstr>
      <vt:lpstr>Seeking Love:  Tests Of True Friendship Proverbs 17 - 19</vt:lpstr>
      <vt:lpstr>Proper Relationships are Formed by Those Who Seek Love (Read Proverbs 17)</vt:lpstr>
      <vt:lpstr>PowerPoint Presentation</vt:lpstr>
      <vt:lpstr>Self-Centered Conversation is a Reproach to One’s Character (Read Proverbs 18)</vt:lpstr>
      <vt:lpstr>PowerPoint Presentation</vt:lpstr>
      <vt:lpstr>PowerPoint Presentation</vt:lpstr>
      <vt:lpstr>Fair Weathered Friends               Will Fail Us  (Read Proverbs 19) </vt:lpstr>
      <vt:lpstr>Meditate and Memorize:  “A man who has friends must himself be friendly,  But there is a friend who sticks closer than a brother.”                            Proverbs 18:24 </vt:lpstr>
      <vt:lpstr>Questions to Consider</vt:lpstr>
      <vt:lpstr>Obstruction To Wisdom: A Lack Of Discipline Proverbs 20 -23</vt:lpstr>
      <vt:lpstr>Sobriety Today Makes for a  Brighter Tomorrow (Read Proverbs 20)</vt:lpstr>
      <vt:lpstr>Contentment, Moderation, and Planning Today Leads to a Prosperous Tomorrow (Read Proverbs 21 and 22) </vt:lpstr>
      <vt:lpstr>Many Things Deceive -            Consider Carefully What is Before You (Read Proverbs 23)</vt:lpstr>
      <vt:lpstr>Meditate and Memorize: "He who follows righteousness           and mercy finds life,                        righteousness and honor."  Proverbs 21:21 </vt:lpstr>
      <vt:lpstr>Questions to Consider</vt:lpstr>
      <vt:lpstr>Enlightened Through Observation: Viewing Others In The Proper Perspective Proverbs 24</vt:lpstr>
      <vt:lpstr>Three Fundamental Essentials For Spiritual Shelter: Wisdom, Understanding, and Knowledge (Read Proverbs 24:1-10)  </vt:lpstr>
      <vt:lpstr>How to Respond to Your  Uninformed Friends (Read Proverbs 24:11-20)</vt:lpstr>
      <vt:lpstr>Reprove Error, Respect All Men, and Honor Those in  Positions of Authority                (Read Proverbs 24:21-29)</vt:lpstr>
      <vt:lpstr>Wisdom Also Comes Through Observation (Proverbs 24:30-34)</vt:lpstr>
      <vt:lpstr>Memorize and Meditate: “Those who rebuke the wicked will have delight, And a good blessing shall come upon them.” Proverbs 24:25</vt:lpstr>
      <vt:lpstr>Questions to Consider</vt:lpstr>
      <vt:lpstr>Behavior Management: Demonstrating Wisdom Proverbs 25 &amp; 26</vt:lpstr>
      <vt:lpstr>Exercise Humility and Patience When Approaching Governing Authorities (Read Proverbs 25:1-15)  </vt:lpstr>
      <vt:lpstr>Exercise Caution When  Selecting Relationships  (read Proverbs 25:16-28)  </vt:lpstr>
      <vt:lpstr>Identify and Beware of Foolish, Lazy, and Contentious People (Read Proverbs 26)</vt:lpstr>
      <vt:lpstr>Meditate and Memorize: “Whoever has no rule over his own spirit is like a city broken down without walls.” Proverbs 25:28  </vt:lpstr>
      <vt:lpstr>Questions to Consider</vt:lpstr>
      <vt:lpstr>Developing Disposition: Acquiring Desirable Personality Traits Proverbs 27 - 29</vt:lpstr>
      <vt:lpstr>Know Your Place, Speak Your Piece, and Plan With Purpose (Read Proverbs 27)</vt:lpstr>
      <vt:lpstr>The Distinguished Personality  of the Righteous (Read Proverbs 28)</vt:lpstr>
      <vt:lpstr>The Effect of Your Positive  Personality On Others. (Read Proverbs 29)  </vt:lpstr>
      <vt:lpstr>Meditate and Memorize:  “A man is valued by what others say of Him.” Proverbs 27:21b</vt:lpstr>
      <vt:lpstr>Questions to Consider</vt:lpstr>
      <vt:lpstr>Illuminating Our World: Absolutes From God In The                              Observations Of Man Proverbs 27 - 29</vt:lpstr>
      <vt:lpstr>Two Things To Ask of God:  Truth and Contentment (Read Proverbs 30:7-10)  </vt:lpstr>
      <vt:lpstr>Deception, Disrespect, Discontent:  A Generation Lost in Sin  Read Proverbs 30:11-20</vt:lpstr>
      <vt:lpstr>Gaining Wisdom From Observation Things on the Earth (Read Proverbs 30:21-33)</vt:lpstr>
      <vt:lpstr>Meditate and Memorize:  “If you have been foolish in exalting yourself, Or if you have devised evil, put your hand to your mouth.”  Proverbs 30:32  </vt:lpstr>
      <vt:lpstr>Questions to Consider</vt:lpstr>
      <vt:lpstr>Reputation:  The Fruit Of Your Labor Proverbs 31</vt:lpstr>
      <vt:lpstr>Solidify a Relationship with Wisdom - Judge Righteously (Read Proverbs 31:1-9)  </vt:lpstr>
      <vt:lpstr>The Value of the Virtuous  (Read Proverbs 31:10-31)  </vt:lpstr>
      <vt:lpstr>The Value of the Virtuous  (Read Proverbs 31:10-31)  </vt:lpstr>
      <vt:lpstr>Meditate and Memorize:  “Charm is deceitful and beauty is passing, But a woman who fears the Lord, she shall be praised.” Proverbs 31:30 </vt:lpstr>
      <vt:lpstr>Questions to Consider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Carrow</dc:creator>
  <cp:lastModifiedBy>Steve-PC</cp:lastModifiedBy>
  <cp:revision>65</cp:revision>
  <dcterms:created xsi:type="dcterms:W3CDTF">2014-05-20T12:56:28Z</dcterms:created>
  <dcterms:modified xsi:type="dcterms:W3CDTF">2014-06-20T14:44:00Z</dcterms:modified>
</cp:coreProperties>
</file>